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6"/>
  </p:handoutMasterIdLst>
  <p:sldIdLst>
    <p:sldId id="26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F3876-AE88-D847-8F0C-731167BD8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07598C-0670-5643-BB4D-CC8B25B557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01B57-3B84-494B-9310-AC6E01A247B9}" type="datetimeFigureOut">
              <a:rPr lang="en-US" smtClean="0"/>
              <a:t>6/11/2021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D79E9-3492-5A46-9E13-D28CFE48AA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FD961-4452-584D-8ACD-797C87AEF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DE26F-4AF6-E040-9E3A-9003CCB8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1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732639"/>
            <a:ext cx="6638544" cy="139420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890597"/>
            <a:ext cx="6638544" cy="2842042"/>
          </a:xfrm>
          <a:prstGeom prst="rect">
            <a:avLst/>
          </a:prstGeom>
          <a:ln>
            <a:noFill/>
          </a:ln>
        </p:spPr>
        <p:txBody>
          <a:bodyPr lIns="0" anchor="ctr" anchorCtr="0">
            <a:norm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4500" b="1" i="0" kern="1200" cap="all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B2B93E-2CAD-46EA-8860-C4AC1B8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0" y="5535562"/>
            <a:ext cx="3333338" cy="6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733799"/>
            <a:ext cx="6638544" cy="139420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891757"/>
            <a:ext cx="6638544" cy="2842042"/>
          </a:xfrm>
          <a:prstGeom prst="rect">
            <a:avLst/>
          </a:prstGeom>
          <a:ln>
            <a:noFill/>
          </a:ln>
        </p:spPr>
        <p:txBody>
          <a:bodyPr lIns="0" anchor="ctr" anchorCtr="0">
            <a:norm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4500" b="1" i="0" kern="1200" cap="all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B2B93E-2CAD-46EA-8860-C4AC1B8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0" y="5535562"/>
            <a:ext cx="3333338" cy="6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2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3742" y="1178127"/>
            <a:ext cx="6778390" cy="4068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5481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59420" y="1162159"/>
            <a:ext cx="4179753" cy="4095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59086" y="1162159"/>
            <a:ext cx="4179753" cy="40956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19517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55578" y="1167854"/>
            <a:ext cx="8583621" cy="408994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1287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7294" y="1189704"/>
            <a:ext cx="8591906" cy="4068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6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23793" y="930275"/>
            <a:ext cx="7068207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878" y="1165619"/>
            <a:ext cx="4621607" cy="40921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4898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5787" y="1157527"/>
            <a:ext cx="4629699" cy="4100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4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08858" y="3629"/>
            <a:ext cx="8556172" cy="8571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47211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261051" y="1176430"/>
            <a:ext cx="5824063" cy="4070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87934" y="0"/>
            <a:ext cx="8544437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9FDEB0-00BE-4CEF-B168-095A1DFD8C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2961" y="110240"/>
            <a:ext cx="3333338" cy="6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85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F940B82-FAC0-4485-985A-C613DEFF9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Amol </a:t>
            </a:r>
            <a:r>
              <a:rPr lang="en-US" dirty="0" err="1"/>
              <a:t>Salunkhe</a:t>
            </a:r>
            <a:r>
              <a:rPr lang="en-US" dirty="0"/>
              <a:t>, Siddhant </a:t>
            </a:r>
            <a:r>
              <a:rPr lang="en-US" dirty="0" err="1"/>
              <a:t>Aphale</a:t>
            </a:r>
            <a:r>
              <a:rPr lang="en-US" dirty="0"/>
              <a:t>, Paul Desjardin and Varun Chandola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C97E5-B7F2-4841-ACFB-7F09E69B8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Strategies for Chemistry Tabulation and Lookup</a:t>
            </a:r>
          </a:p>
        </p:txBody>
      </p:sp>
    </p:spTree>
    <p:extLst>
      <p:ext uri="{BB962C8B-B14F-4D97-AF65-F5344CB8AC3E}">
        <p14:creationId xmlns:p14="http://schemas.microsoft.com/office/powerpoint/2010/main" val="2702792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11689720" cy="56762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reduction and the ML model lookup steps are decoupled in the first framework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PCA focuses on maximizing the variance of the high-dimensional data in the low-dimensional reduction (C1, C2, C3)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Is not necessarily informed by the subsequent task of predicting the high-dimensional state (C4)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second framework combines the two steps into a coupled neural </a:t>
            </a:r>
            <a:r>
              <a:rPr lang="en-US"/>
              <a:t>network architecture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2</a:t>
            </a:r>
          </a:p>
        </p:txBody>
      </p:sp>
    </p:spTree>
    <p:extLst>
      <p:ext uri="{BB962C8B-B14F-4D97-AF65-F5344CB8AC3E}">
        <p14:creationId xmlns:p14="http://schemas.microsoft.com/office/powerpoint/2010/main" val="334844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3297842" cy="4389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neural network is trained to accurately predict the target state variables (source energy, temperature, etc.) from the input high-dimensional input vector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first layer has a linear activation and a bottleneck – width of the layer corresponds to the dimensionality of the reduced space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87927-4A09-3E48-BC12-689F38A7D27D}"/>
              </a:ext>
            </a:extLst>
          </p:cNvPr>
          <p:cNvSpPr/>
          <p:nvPr/>
        </p:nvSpPr>
        <p:spPr>
          <a:xfrm>
            <a:off x="4768096" y="1659509"/>
            <a:ext cx="357809" cy="16863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C6119-4358-E543-BFFC-3A68372BC414}"/>
              </a:ext>
            </a:extLst>
          </p:cNvPr>
          <p:cNvSpPr txBox="1"/>
          <p:nvPr/>
        </p:nvSpPr>
        <p:spPr>
          <a:xfrm>
            <a:off x="3841374" y="349632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dimensional input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07ED5-5E2B-4C42-BA5B-427FB1941A3D}"/>
              </a:ext>
            </a:extLst>
          </p:cNvPr>
          <p:cNvSpPr/>
          <p:nvPr/>
        </p:nvSpPr>
        <p:spPr>
          <a:xfrm>
            <a:off x="6407187" y="2064528"/>
            <a:ext cx="357809" cy="87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5E1A-0566-7F4C-967D-EA1089635403}"/>
              </a:ext>
            </a:extLst>
          </p:cNvPr>
          <p:cNvSpPr/>
          <p:nvPr/>
        </p:nvSpPr>
        <p:spPr>
          <a:xfrm>
            <a:off x="10885916" y="1178127"/>
            <a:ext cx="357809" cy="2723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0B273-77DB-6B4D-8A09-2DBEC44BB6FA}"/>
              </a:ext>
            </a:extLst>
          </p:cNvPr>
          <p:cNvSpPr txBox="1"/>
          <p:nvPr/>
        </p:nvSpPr>
        <p:spPr>
          <a:xfrm>
            <a:off x="10143794" y="3954503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Thermochemical state variables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67C93-D64D-E049-B0D9-C508A359EC08}"/>
              </a:ext>
            </a:extLst>
          </p:cNvPr>
          <p:cNvCxnSpPr/>
          <p:nvPr/>
        </p:nvCxnSpPr>
        <p:spPr>
          <a:xfrm>
            <a:off x="9507690" y="2502677"/>
            <a:ext cx="1378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9B68956E-FD74-F742-BDE2-67A6948B0F87}"/>
              </a:ext>
            </a:extLst>
          </p:cNvPr>
          <p:cNvSpPr/>
          <p:nvPr/>
        </p:nvSpPr>
        <p:spPr>
          <a:xfrm rot="16200000">
            <a:off x="7193273" y="1375276"/>
            <a:ext cx="2345627" cy="225480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EB3CB-379C-3645-9110-34C3482FA11A}"/>
              </a:ext>
            </a:extLst>
          </p:cNvPr>
          <p:cNvSpPr/>
          <p:nvPr/>
        </p:nvSpPr>
        <p:spPr>
          <a:xfrm>
            <a:off x="8973859" y="4629599"/>
            <a:ext cx="357809" cy="9379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E543F-ED30-EA43-A285-E5F0B8C9EB5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125905" y="2502677"/>
            <a:ext cx="1281282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5908CDB-27EB-2C46-8579-78D7D487670E}"/>
              </a:ext>
            </a:extLst>
          </p:cNvPr>
          <p:cNvSpPr/>
          <p:nvPr/>
        </p:nvSpPr>
        <p:spPr>
          <a:xfrm rot="16200000">
            <a:off x="7279983" y="4533831"/>
            <a:ext cx="1399759" cy="108615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69208-59F2-2F4C-A260-0DCCB303509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786841" y="2502677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949330-0310-1B49-8A32-D231B8A1F4F9}"/>
              </a:ext>
            </a:extLst>
          </p:cNvPr>
          <p:cNvSpPr txBox="1"/>
          <p:nvPr/>
        </p:nvSpPr>
        <p:spPr>
          <a:xfrm>
            <a:off x="9099755" y="4775396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reduced representation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4056BC-5382-5B4B-B934-EA3A311AD901}"/>
              </a:ext>
            </a:extLst>
          </p:cNvPr>
          <p:cNvCxnSpPr>
            <a:cxnSpLocks/>
          </p:cNvCxnSpPr>
          <p:nvPr/>
        </p:nvCxnSpPr>
        <p:spPr>
          <a:xfrm>
            <a:off x="8522939" y="5080225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69D0028-3B1D-EC47-866D-0B5EBABF0971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5943399" y="3583519"/>
            <a:ext cx="2136081" cy="85069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7E9E01-ED2B-4C41-97B5-9B45CAE6DD45}"/>
              </a:ext>
            </a:extLst>
          </p:cNvPr>
          <p:cNvSpPr/>
          <p:nvPr/>
        </p:nvSpPr>
        <p:spPr>
          <a:xfrm>
            <a:off x="6096000" y="1178127"/>
            <a:ext cx="3803374" cy="272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40711-0AAD-704C-B43D-1C2A8BFC6BD8}"/>
              </a:ext>
            </a:extLst>
          </p:cNvPr>
          <p:cNvSpPr txBox="1"/>
          <p:nvPr/>
        </p:nvSpPr>
        <p:spPr>
          <a:xfrm>
            <a:off x="4427115" y="905533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4D1277-02CA-164B-814D-8FDA403ACE54}"/>
              </a:ext>
            </a:extLst>
          </p:cNvPr>
          <p:cNvSpPr txBox="1"/>
          <p:nvPr/>
        </p:nvSpPr>
        <p:spPr>
          <a:xfrm>
            <a:off x="6847831" y="5858081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796B53-6664-4549-945A-7030CA0BE4D6}"/>
              </a:ext>
            </a:extLst>
          </p:cNvPr>
          <p:cNvSpPr txBox="1"/>
          <p:nvPr/>
        </p:nvSpPr>
        <p:spPr>
          <a:xfrm>
            <a:off x="6268590" y="3346806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Linear layer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93B19F5-A402-C04E-9F58-0F5C5750FA3C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6774317" y="2752601"/>
            <a:ext cx="405980" cy="782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2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3297842" cy="29645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second neural network is trained to recover the PCA based reduction of the high-dimensional input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Both networks are jointly trained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87927-4A09-3E48-BC12-689F38A7D27D}"/>
              </a:ext>
            </a:extLst>
          </p:cNvPr>
          <p:cNvSpPr/>
          <p:nvPr/>
        </p:nvSpPr>
        <p:spPr>
          <a:xfrm>
            <a:off x="4768096" y="1659509"/>
            <a:ext cx="357809" cy="16863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C6119-4358-E543-BFFC-3A68372BC414}"/>
              </a:ext>
            </a:extLst>
          </p:cNvPr>
          <p:cNvSpPr txBox="1"/>
          <p:nvPr/>
        </p:nvSpPr>
        <p:spPr>
          <a:xfrm>
            <a:off x="3841374" y="349632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dimensional input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07ED5-5E2B-4C42-BA5B-427FB1941A3D}"/>
              </a:ext>
            </a:extLst>
          </p:cNvPr>
          <p:cNvSpPr/>
          <p:nvPr/>
        </p:nvSpPr>
        <p:spPr>
          <a:xfrm>
            <a:off x="6407187" y="2064528"/>
            <a:ext cx="357809" cy="87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5E1A-0566-7F4C-967D-EA1089635403}"/>
              </a:ext>
            </a:extLst>
          </p:cNvPr>
          <p:cNvSpPr/>
          <p:nvPr/>
        </p:nvSpPr>
        <p:spPr>
          <a:xfrm>
            <a:off x="10885916" y="1178127"/>
            <a:ext cx="357809" cy="2723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0B273-77DB-6B4D-8A09-2DBEC44BB6FA}"/>
              </a:ext>
            </a:extLst>
          </p:cNvPr>
          <p:cNvSpPr txBox="1"/>
          <p:nvPr/>
        </p:nvSpPr>
        <p:spPr>
          <a:xfrm>
            <a:off x="10143794" y="3954503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Thermochemical state variables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67C93-D64D-E049-B0D9-C508A359EC08}"/>
              </a:ext>
            </a:extLst>
          </p:cNvPr>
          <p:cNvCxnSpPr/>
          <p:nvPr/>
        </p:nvCxnSpPr>
        <p:spPr>
          <a:xfrm>
            <a:off x="9507690" y="2502677"/>
            <a:ext cx="1378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9B68956E-FD74-F742-BDE2-67A6948B0F87}"/>
              </a:ext>
            </a:extLst>
          </p:cNvPr>
          <p:cNvSpPr/>
          <p:nvPr/>
        </p:nvSpPr>
        <p:spPr>
          <a:xfrm rot="16200000">
            <a:off x="7193273" y="1375276"/>
            <a:ext cx="2345627" cy="225480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EB3CB-379C-3645-9110-34C3482FA11A}"/>
              </a:ext>
            </a:extLst>
          </p:cNvPr>
          <p:cNvSpPr/>
          <p:nvPr/>
        </p:nvSpPr>
        <p:spPr>
          <a:xfrm>
            <a:off x="8973859" y="4629599"/>
            <a:ext cx="357809" cy="9379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E543F-ED30-EA43-A285-E5F0B8C9EB5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125905" y="2502677"/>
            <a:ext cx="1281282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5908CDB-27EB-2C46-8579-78D7D487670E}"/>
              </a:ext>
            </a:extLst>
          </p:cNvPr>
          <p:cNvSpPr/>
          <p:nvPr/>
        </p:nvSpPr>
        <p:spPr>
          <a:xfrm rot="16200000">
            <a:off x="7279983" y="4533831"/>
            <a:ext cx="1399759" cy="108615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69208-59F2-2F4C-A260-0DCCB303509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786841" y="2502677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949330-0310-1B49-8A32-D231B8A1F4F9}"/>
              </a:ext>
            </a:extLst>
          </p:cNvPr>
          <p:cNvSpPr txBox="1"/>
          <p:nvPr/>
        </p:nvSpPr>
        <p:spPr>
          <a:xfrm>
            <a:off x="9099755" y="4775396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reduced representation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4056BC-5382-5B4B-B934-EA3A311AD901}"/>
              </a:ext>
            </a:extLst>
          </p:cNvPr>
          <p:cNvCxnSpPr>
            <a:cxnSpLocks/>
          </p:cNvCxnSpPr>
          <p:nvPr/>
        </p:nvCxnSpPr>
        <p:spPr>
          <a:xfrm>
            <a:off x="8522939" y="5080225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69D0028-3B1D-EC47-866D-0B5EBABF0971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5943399" y="3583519"/>
            <a:ext cx="2136081" cy="85069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7E9E01-ED2B-4C41-97B5-9B45CAE6DD45}"/>
              </a:ext>
            </a:extLst>
          </p:cNvPr>
          <p:cNvSpPr/>
          <p:nvPr/>
        </p:nvSpPr>
        <p:spPr>
          <a:xfrm>
            <a:off x="6096000" y="1178127"/>
            <a:ext cx="3803374" cy="272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40711-0AAD-704C-B43D-1C2A8BFC6BD8}"/>
              </a:ext>
            </a:extLst>
          </p:cNvPr>
          <p:cNvSpPr txBox="1"/>
          <p:nvPr/>
        </p:nvSpPr>
        <p:spPr>
          <a:xfrm>
            <a:off x="4427115" y="905533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4D1277-02CA-164B-814D-8FDA403ACE54}"/>
              </a:ext>
            </a:extLst>
          </p:cNvPr>
          <p:cNvSpPr txBox="1"/>
          <p:nvPr/>
        </p:nvSpPr>
        <p:spPr>
          <a:xfrm>
            <a:off x="6847831" y="5858081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796B53-6664-4549-945A-7030CA0BE4D6}"/>
              </a:ext>
            </a:extLst>
          </p:cNvPr>
          <p:cNvSpPr txBox="1"/>
          <p:nvPr/>
        </p:nvSpPr>
        <p:spPr>
          <a:xfrm>
            <a:off x="6268590" y="3346806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Linear layer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93B19F5-A402-C04E-9F58-0F5C5750FA3C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6774317" y="2752601"/>
            <a:ext cx="405980" cy="782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4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3615344" cy="43893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run time, the reduced state from the flow computations are fed to the first neural network to estimate the thermochemical state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87927-4A09-3E48-BC12-689F38A7D27D}"/>
              </a:ext>
            </a:extLst>
          </p:cNvPr>
          <p:cNvSpPr/>
          <p:nvPr/>
        </p:nvSpPr>
        <p:spPr>
          <a:xfrm>
            <a:off x="4768096" y="1659509"/>
            <a:ext cx="357809" cy="16863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C6119-4358-E543-BFFC-3A68372BC414}"/>
              </a:ext>
            </a:extLst>
          </p:cNvPr>
          <p:cNvSpPr txBox="1"/>
          <p:nvPr/>
        </p:nvSpPr>
        <p:spPr>
          <a:xfrm>
            <a:off x="3841374" y="349632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dimensional input vector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07ED5-5E2B-4C42-BA5B-427FB1941A3D}"/>
              </a:ext>
            </a:extLst>
          </p:cNvPr>
          <p:cNvSpPr/>
          <p:nvPr/>
        </p:nvSpPr>
        <p:spPr>
          <a:xfrm>
            <a:off x="6407187" y="2064528"/>
            <a:ext cx="357809" cy="87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F5E1A-0566-7F4C-967D-EA1089635403}"/>
              </a:ext>
            </a:extLst>
          </p:cNvPr>
          <p:cNvSpPr/>
          <p:nvPr/>
        </p:nvSpPr>
        <p:spPr>
          <a:xfrm>
            <a:off x="10885916" y="1178127"/>
            <a:ext cx="357809" cy="2723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0B273-77DB-6B4D-8A09-2DBEC44BB6FA}"/>
              </a:ext>
            </a:extLst>
          </p:cNvPr>
          <p:cNvSpPr txBox="1"/>
          <p:nvPr/>
        </p:nvSpPr>
        <p:spPr>
          <a:xfrm>
            <a:off x="10143794" y="3954503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Thermochemical state variables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367C93-D64D-E049-B0D9-C508A359EC08}"/>
              </a:ext>
            </a:extLst>
          </p:cNvPr>
          <p:cNvCxnSpPr/>
          <p:nvPr/>
        </p:nvCxnSpPr>
        <p:spPr>
          <a:xfrm>
            <a:off x="9507690" y="2502677"/>
            <a:ext cx="1378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rapezoid 17">
            <a:extLst>
              <a:ext uri="{FF2B5EF4-FFF2-40B4-BE49-F238E27FC236}">
                <a16:creationId xmlns:a16="http://schemas.microsoft.com/office/drawing/2014/main" id="{9B68956E-FD74-F742-BDE2-67A6948B0F87}"/>
              </a:ext>
            </a:extLst>
          </p:cNvPr>
          <p:cNvSpPr/>
          <p:nvPr/>
        </p:nvSpPr>
        <p:spPr>
          <a:xfrm rot="16200000">
            <a:off x="7193273" y="1375276"/>
            <a:ext cx="2345627" cy="225480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EB3CB-379C-3645-9110-34C3482FA11A}"/>
              </a:ext>
            </a:extLst>
          </p:cNvPr>
          <p:cNvSpPr/>
          <p:nvPr/>
        </p:nvSpPr>
        <p:spPr>
          <a:xfrm>
            <a:off x="8973859" y="4629599"/>
            <a:ext cx="357809" cy="9379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E543F-ED30-EA43-A285-E5F0B8C9EB5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5125905" y="2502677"/>
            <a:ext cx="1281282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pezoid 21">
            <a:extLst>
              <a:ext uri="{FF2B5EF4-FFF2-40B4-BE49-F238E27FC236}">
                <a16:creationId xmlns:a16="http://schemas.microsoft.com/office/drawing/2014/main" id="{F5908CDB-27EB-2C46-8579-78D7D487670E}"/>
              </a:ext>
            </a:extLst>
          </p:cNvPr>
          <p:cNvSpPr/>
          <p:nvPr/>
        </p:nvSpPr>
        <p:spPr>
          <a:xfrm rot="16200000">
            <a:off x="7279983" y="4533831"/>
            <a:ext cx="1399759" cy="108615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169208-59F2-2F4C-A260-0DCCB303509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786841" y="2502677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949330-0310-1B49-8A32-D231B8A1F4F9}"/>
              </a:ext>
            </a:extLst>
          </p:cNvPr>
          <p:cNvSpPr txBox="1"/>
          <p:nvPr/>
        </p:nvSpPr>
        <p:spPr>
          <a:xfrm>
            <a:off x="9099755" y="4775396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reduced representation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4056BC-5382-5B4B-B934-EA3A311AD901}"/>
              </a:ext>
            </a:extLst>
          </p:cNvPr>
          <p:cNvCxnSpPr>
            <a:cxnSpLocks/>
          </p:cNvCxnSpPr>
          <p:nvPr/>
        </p:nvCxnSpPr>
        <p:spPr>
          <a:xfrm>
            <a:off x="8522939" y="5080225"/>
            <a:ext cx="451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69D0028-3B1D-EC47-866D-0B5EBABF0971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5943399" y="3583519"/>
            <a:ext cx="2136081" cy="850694"/>
          </a:xfrm>
          <a:prstGeom prst="bentConnector2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7E9E01-ED2B-4C41-97B5-9B45CAE6DD45}"/>
              </a:ext>
            </a:extLst>
          </p:cNvPr>
          <p:cNvSpPr/>
          <p:nvPr/>
        </p:nvSpPr>
        <p:spPr>
          <a:xfrm>
            <a:off x="6096000" y="1178127"/>
            <a:ext cx="3803374" cy="272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40711-0AAD-704C-B43D-1C2A8BFC6BD8}"/>
              </a:ext>
            </a:extLst>
          </p:cNvPr>
          <p:cNvSpPr txBox="1"/>
          <p:nvPr/>
        </p:nvSpPr>
        <p:spPr>
          <a:xfrm>
            <a:off x="4427115" y="905533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4D1277-02CA-164B-814D-8FDA403ACE54}"/>
              </a:ext>
            </a:extLst>
          </p:cNvPr>
          <p:cNvSpPr txBox="1"/>
          <p:nvPr/>
        </p:nvSpPr>
        <p:spPr>
          <a:xfrm>
            <a:off x="6847831" y="5858081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Neural network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796B53-6664-4549-945A-7030CA0BE4D6}"/>
              </a:ext>
            </a:extLst>
          </p:cNvPr>
          <p:cNvSpPr txBox="1"/>
          <p:nvPr/>
        </p:nvSpPr>
        <p:spPr>
          <a:xfrm>
            <a:off x="6268590" y="3346806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Linear layer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D93B19F5-A402-C04E-9F58-0F5C5750FA3C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6774317" y="2752601"/>
            <a:ext cx="405980" cy="7824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BE7333-2F98-884E-B0F2-6919396A717C}"/>
              </a:ext>
            </a:extLst>
          </p:cNvPr>
          <p:cNvSpPr/>
          <p:nvPr/>
        </p:nvSpPr>
        <p:spPr>
          <a:xfrm>
            <a:off x="6938162" y="1170725"/>
            <a:ext cx="2961211" cy="272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FC9892-7B4F-6F48-8A3C-5E1D6A095625}"/>
              </a:ext>
            </a:extLst>
          </p:cNvPr>
          <p:cNvSpPr txBox="1"/>
          <p:nvPr/>
        </p:nvSpPr>
        <p:spPr>
          <a:xfrm>
            <a:off x="4310570" y="2981546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From the reduced order flow model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C19CE01-D4F1-BC42-9D9B-F23BD68BCBF8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5708759" y="2405186"/>
            <a:ext cx="278103" cy="87461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4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9" grpId="0" animBg="1"/>
      <p:bldP spid="22" grpId="0" animBg="1"/>
      <p:bldP spid="28" grpId="0"/>
      <p:bldP spid="33" grpId="0" animBg="1"/>
      <p:bldP spid="34" grpId="0"/>
      <p:bldP spid="35" grpId="0"/>
      <p:bldP spid="36" grpId="0"/>
      <p:bldP spid="23" grpId="0" animBg="1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67B17E2-9FC1-B94D-B5A7-290A8F6BB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7"/>
            <a:ext cx="10391006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be added soon!</a:t>
            </a:r>
          </a:p>
        </p:txBody>
      </p:sp>
    </p:spTree>
    <p:extLst>
      <p:ext uri="{BB962C8B-B14F-4D97-AF65-F5344CB8AC3E}">
        <p14:creationId xmlns:p14="http://schemas.microsoft.com/office/powerpoint/2010/main" val="1856088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8025493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Numerical simulations of turbulent combustion problems is expensive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Large number of molecular species present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Large disparity between the scales for the flame (combustion) and the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typical model reduction strategy is to project the </a:t>
            </a:r>
            <a:r>
              <a:rPr lang="en-US" i="1" dirty="0"/>
              <a:t>high-dimensional thermochemical state-space</a:t>
            </a:r>
            <a:r>
              <a:rPr lang="en-US" dirty="0"/>
              <a:t> on a </a:t>
            </a:r>
            <a:r>
              <a:rPr lang="en-US" i="1" dirty="0"/>
              <a:t>low-dimensional manifold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The state-space is precomputed and parameterized in terms of a reduced set of scalar variables (tabulation)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The flow system is solved using the scalar variables (model reduction)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The full state space (chemistry) is efficiently </a:t>
            </a:r>
            <a:r>
              <a:rPr lang="en-US" i="1" dirty="0"/>
              <a:t>looked up </a:t>
            </a:r>
            <a:r>
              <a:rPr lang="en-US" dirty="0"/>
              <a:t>during run-time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Advantage: decouple the turbulent flow field (exists at a coarser time/spatial scale) and the chemical reactions (exist at a much finer time/spatial scale)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Turbulent Combustion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07D66-2876-614A-B02F-D448BA2D2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41" y="1227142"/>
            <a:ext cx="3957724" cy="2311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64F37-21BA-C44A-9267-83A15D0A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41" y="3747733"/>
            <a:ext cx="3479738" cy="2661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F2398-347A-9347-9C30-9A25386B43B4}"/>
              </a:ext>
            </a:extLst>
          </p:cNvPr>
          <p:cNvSpPr txBox="1"/>
          <p:nvPr/>
        </p:nvSpPr>
        <p:spPr>
          <a:xfrm>
            <a:off x="8577470" y="6311348"/>
            <a:ext cx="347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Src</a:t>
            </a:r>
            <a:r>
              <a:rPr lang="en-US" sz="1400" i="1" dirty="0"/>
              <a:t>: S. Bhalla et al., 2019, ECML-PKDD</a:t>
            </a:r>
          </a:p>
        </p:txBody>
      </p:sp>
    </p:spTree>
    <p:extLst>
      <p:ext uri="{BB962C8B-B14F-4D97-AF65-F5344CB8AC3E}">
        <p14:creationId xmlns:p14="http://schemas.microsoft.com/office/powerpoint/2010/main" val="326515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1" y="1178127"/>
            <a:ext cx="9347397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thermochemical manifold is parameterized using: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Conserved scalar (mixture fraction, Z)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Reaction progress variables (e.g., </a:t>
            </a:r>
            <a:r>
              <a:rPr lang="en-US" dirty="0" err="1"/>
              <a:t>C</a:t>
            </a:r>
            <a:r>
              <a:rPr lang="en-US" baseline="-25000" dirty="0" err="1"/>
              <a:t>pv</a:t>
            </a:r>
            <a:r>
              <a:rPr lang="en-US" baseline="-25000" dirty="0"/>
              <a:t> </a:t>
            </a:r>
            <a:r>
              <a:rPr lang="en-US" dirty="0"/>
              <a:t>in </a:t>
            </a:r>
            <a:r>
              <a:rPr lang="en-US" dirty="0" err="1"/>
              <a:t>Bojko</a:t>
            </a:r>
            <a:r>
              <a:rPr lang="en-US" dirty="0"/>
              <a:t> and Desjardin,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reaction progress variable, C, can be calculated in several ways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Intrinsic low dimensional manifold (ILDM – Mass and Pope, 1992)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Flame Generation Manifolds (FGM)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Guiding principles for C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C1 - Result in transport equation that can be conveniently solved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C2 - The reactive scalars should evolve on comparable time scales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C3 - Parameters should be independent of each other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C4 - A bijective mapping from manifold space to the thermo-chemical state space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Chemistry</a:t>
            </a:r>
          </a:p>
        </p:txBody>
      </p:sp>
    </p:spTree>
    <p:extLst>
      <p:ext uri="{BB962C8B-B14F-4D97-AF65-F5344CB8AC3E}">
        <p14:creationId xmlns:p14="http://schemas.microsoft.com/office/powerpoint/2010/main" val="81701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8"/>
            <a:ext cx="10142528" cy="502838"/>
          </a:xfrm>
        </p:spPr>
        <p:txBody>
          <a:bodyPr/>
          <a:lstStyle/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Fixed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existing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AA672-CB7A-D241-9E5D-80E30777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64" y="1680965"/>
            <a:ext cx="7699514" cy="204495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C9D268-E5CA-FB4E-B552-762A8ED07862}"/>
              </a:ext>
            </a:extLst>
          </p:cNvPr>
          <p:cNvSpPr txBox="1">
            <a:spLocks/>
          </p:cNvSpPr>
          <p:nvPr/>
        </p:nvSpPr>
        <p:spPr>
          <a:xfrm>
            <a:off x="263742" y="3855067"/>
            <a:ext cx="10142528" cy="502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Data-driven calculations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6090BB-635D-1145-AF1B-DDEB79BE7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41" y="4213061"/>
            <a:ext cx="2800350" cy="92472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F28345E-E268-BD4D-BEA2-97B2B495DBCE}"/>
              </a:ext>
            </a:extLst>
          </p:cNvPr>
          <p:cNvSpPr txBox="1">
            <a:spLocks/>
          </p:cNvSpPr>
          <p:nvPr/>
        </p:nvSpPr>
        <p:spPr>
          <a:xfrm>
            <a:off x="263742" y="5177034"/>
            <a:ext cx="10142528" cy="6274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b="0" i="0" kern="120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91437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6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228594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The weights are estimated by optimizing over a cost-function that imposes the monotonicity requirement (for C4)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42436D-220A-014C-B067-D84BC1168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41" y="5803136"/>
            <a:ext cx="4128328" cy="9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7"/>
            <a:ext cx="6196694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mapping from lower-dimensional manifold parameterized by (</a:t>
            </a:r>
            <a:r>
              <a:rPr lang="en-US" dirty="0" err="1"/>
              <a:t>Z</a:t>
            </a:r>
            <a:r>
              <a:rPr lang="en-US" baseline="-25000" dirty="0" err="1"/>
              <a:t>mix</a:t>
            </a:r>
            <a:r>
              <a:rPr lang="en-US" dirty="0"/>
              <a:t>, </a:t>
            </a:r>
            <a:r>
              <a:rPr lang="en-US" dirty="0" err="1"/>
              <a:t>C</a:t>
            </a:r>
            <a:r>
              <a:rPr lang="en-US" baseline="-25000" dirty="0" err="1"/>
              <a:t>pv</a:t>
            </a:r>
            <a:r>
              <a:rPr lang="en-US" dirty="0"/>
              <a:t>) to the state variables is pre-computed and tabulated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run-time, for a new value of (</a:t>
            </a:r>
            <a:r>
              <a:rPr lang="en-US" dirty="0" err="1"/>
              <a:t>Z</a:t>
            </a:r>
            <a:r>
              <a:rPr lang="en-US" baseline="-25000" dirty="0" err="1"/>
              <a:t>mix</a:t>
            </a:r>
            <a:r>
              <a:rPr lang="en-US" dirty="0"/>
              <a:t>, </a:t>
            </a:r>
            <a:r>
              <a:rPr lang="en-US" dirty="0" err="1"/>
              <a:t>C</a:t>
            </a:r>
            <a:r>
              <a:rPr lang="en-US" baseline="-25000" dirty="0" err="1"/>
              <a:t>pv</a:t>
            </a:r>
            <a:r>
              <a:rPr lang="en-US" dirty="0"/>
              <a:t>), a “look-up” is performed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Lagrange interpolation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 lookup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F2BD4-FD00-B644-BB39-16C4C2EE5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05" y="1642887"/>
            <a:ext cx="5207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5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7"/>
            <a:ext cx="10391006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look-up could be computationally inefficient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order to satisfy C4 (bijective mapping), several flames in the original data are removed before building the look-up table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Inaccurate estimation of the thermochemical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could be improved by including more progress variables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Would make interpolation even more inefficient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Polynomial growth of the look-up table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362015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5AAB6-4269-4B45-8E25-230AA828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7"/>
            <a:ext cx="10391006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1: Use </a:t>
            </a:r>
            <a:r>
              <a:rPr lang="en-US" i="1" dirty="0"/>
              <a:t>principal component analysis (PCA) </a:t>
            </a:r>
            <a:r>
              <a:rPr lang="en-US" dirty="0"/>
              <a:t>to learn the progress variables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Linear combination of the species, so transport equation in the reduced space is convenient to solve (C1)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Combines similarly evolving species (C2)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Orthogonal basis vectors (C3)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dirty="0"/>
              <a:t>A constrained PCA formulation can be used to include </a:t>
            </a:r>
            <a:r>
              <a:rPr lang="en-US" dirty="0" err="1"/>
              <a:t>Z</a:t>
            </a:r>
            <a:r>
              <a:rPr lang="en-US" baseline="-25000" dirty="0" err="1"/>
              <a:t>mix</a:t>
            </a:r>
            <a:endParaRPr lang="en-US" dirty="0"/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it does not guarantee a smooth manifold over the state variables for efficient lookup (C4)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dirty="0"/>
              <a:t>Adding more PCA components would help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Step 2: Use a non-linear machine learning model to replace the tabular lookup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A Gaussian Process Regression model 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dirty="0"/>
              <a:t>Also provides uncertainties with the predictions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dirty="0"/>
              <a:t>Computationally inefficient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A neural network</a:t>
            </a:r>
          </a:p>
          <a:p>
            <a:pPr marL="1257277" lvl="2" indent="-342900">
              <a:buFont typeface="Arial" panose="020B0604020202020204" pitchFamily="34" charset="0"/>
              <a:buChar char="•"/>
            </a:pPr>
            <a:r>
              <a:rPr lang="en-US" dirty="0"/>
              <a:t>Could be computationally inefficient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1</a:t>
            </a:r>
          </a:p>
        </p:txBody>
      </p:sp>
    </p:spTree>
    <p:extLst>
      <p:ext uri="{BB962C8B-B14F-4D97-AF65-F5344CB8AC3E}">
        <p14:creationId xmlns:p14="http://schemas.microsoft.com/office/powerpoint/2010/main" val="156030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Proposed Machine Learning Based Framework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6189C-B785-704B-94F6-DE425B16CCF5}"/>
              </a:ext>
            </a:extLst>
          </p:cNvPr>
          <p:cNvSpPr/>
          <p:nvPr/>
        </p:nvSpPr>
        <p:spPr>
          <a:xfrm>
            <a:off x="1871870" y="1344166"/>
            <a:ext cx="357809" cy="2723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FDFAF-6AC6-224F-AC17-61D7AD93604F}"/>
              </a:ext>
            </a:extLst>
          </p:cNvPr>
          <p:cNvSpPr txBox="1"/>
          <p:nvPr/>
        </p:nvSpPr>
        <p:spPr>
          <a:xfrm>
            <a:off x="950843" y="4219888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dimensional input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F3B8B4-294A-6F46-BFE1-BD61F91866AD}"/>
              </a:ext>
            </a:extLst>
          </p:cNvPr>
          <p:cNvSpPr/>
          <p:nvPr/>
        </p:nvSpPr>
        <p:spPr>
          <a:xfrm>
            <a:off x="3823017" y="2277252"/>
            <a:ext cx="357809" cy="8571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46387-D38E-EB48-B6F5-B636D959DB73}"/>
              </a:ext>
            </a:extLst>
          </p:cNvPr>
          <p:cNvSpPr txBox="1"/>
          <p:nvPr/>
        </p:nvSpPr>
        <p:spPr>
          <a:xfrm>
            <a:off x="2975113" y="342115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Low-dimensional state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42162A-4A83-6947-927A-846FFA1BF8FB}"/>
              </a:ext>
            </a:extLst>
          </p:cNvPr>
          <p:cNvSpPr/>
          <p:nvPr/>
        </p:nvSpPr>
        <p:spPr>
          <a:xfrm>
            <a:off x="5632175" y="2169114"/>
            <a:ext cx="1842052" cy="10734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predictive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F37FC1-7C33-5648-8556-0BB306735468}"/>
              </a:ext>
            </a:extLst>
          </p:cNvPr>
          <p:cNvSpPr/>
          <p:nvPr/>
        </p:nvSpPr>
        <p:spPr>
          <a:xfrm>
            <a:off x="8837309" y="1344166"/>
            <a:ext cx="357809" cy="272332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6B080-D198-1948-8C80-7E3564526CAC}"/>
              </a:ext>
            </a:extLst>
          </p:cNvPr>
          <p:cNvSpPr txBox="1"/>
          <p:nvPr/>
        </p:nvSpPr>
        <p:spPr>
          <a:xfrm>
            <a:off x="7916282" y="4219887"/>
            <a:ext cx="219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Thermochemical state variables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0EF1B61-E57C-3748-A67D-56BEAA2EA159}"/>
              </a:ext>
            </a:extLst>
          </p:cNvPr>
          <p:cNvSpPr/>
          <p:nvPr/>
        </p:nvSpPr>
        <p:spPr>
          <a:xfrm rot="16200000">
            <a:off x="7457504" y="3156250"/>
            <a:ext cx="271981" cy="39226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619C8-6B5E-024C-ABCA-DDE58BF4673D}"/>
              </a:ext>
            </a:extLst>
          </p:cNvPr>
          <p:cNvSpPr txBox="1"/>
          <p:nvPr/>
        </p:nvSpPr>
        <p:spPr>
          <a:xfrm>
            <a:off x="6559832" y="5166815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Run-time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2E115837-DFBA-9141-9EAE-B1762584D73D}"/>
              </a:ext>
            </a:extLst>
          </p:cNvPr>
          <p:cNvSpPr/>
          <p:nvPr/>
        </p:nvSpPr>
        <p:spPr>
          <a:xfrm rot="16200000">
            <a:off x="2839123" y="3336100"/>
            <a:ext cx="271981" cy="3562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C937E5-E265-C54A-A276-5205B05D0A15}"/>
              </a:ext>
            </a:extLst>
          </p:cNvPr>
          <p:cNvSpPr txBox="1"/>
          <p:nvPr/>
        </p:nvSpPr>
        <p:spPr>
          <a:xfrm>
            <a:off x="1871870" y="5209522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Pre-computation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3C3F0BC-889F-7946-8BEF-F6396454B422}"/>
              </a:ext>
            </a:extLst>
          </p:cNvPr>
          <p:cNvSpPr/>
          <p:nvPr/>
        </p:nvSpPr>
        <p:spPr>
          <a:xfrm>
            <a:off x="2381368" y="2424238"/>
            <a:ext cx="1363082" cy="646331"/>
          </a:xfrm>
          <a:prstGeom prst="rightArrow">
            <a:avLst>
              <a:gd name="adj1" fmla="val 60239"/>
              <a:gd name="adj2" fmla="val 3917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Constrained PCA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59245-9E16-8846-BD4A-77CE5CB9296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180826" y="2705827"/>
            <a:ext cx="14513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D10C43-92D8-EA4C-8AB1-F5357CEC0336}"/>
              </a:ext>
            </a:extLst>
          </p:cNvPr>
          <p:cNvCxnSpPr/>
          <p:nvPr/>
        </p:nvCxnSpPr>
        <p:spPr>
          <a:xfrm>
            <a:off x="7474226" y="2705827"/>
            <a:ext cx="13782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96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CCEBA5-E1F6-3D46-ADAA-C63DBE215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so far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67B17E2-9FC1-B94D-B5A7-290A8F6BB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742" y="1178127"/>
            <a:ext cx="10391006" cy="51332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Tested </a:t>
            </a:r>
            <a:r>
              <a:rPr lang="en-US" i="1" dirty="0"/>
              <a:t>constrained PCA</a:t>
            </a:r>
            <a:r>
              <a:rPr lang="en-US" dirty="0"/>
              <a:t> + </a:t>
            </a:r>
            <a:r>
              <a:rPr lang="en-US" i="1" dirty="0"/>
              <a:t>Gaussian Process Regression</a:t>
            </a:r>
            <a:r>
              <a:rPr lang="en-US" dirty="0"/>
              <a:t> (GPR) on multiple scenarios (CH4 + Air, Wax + Air)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Evaluated on the predictive accuracy for the source energy term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Improvements over the current tabulated framework</a:t>
            </a:r>
          </a:p>
          <a:p>
            <a:pPr marL="800089" lvl="1" indent="-342900">
              <a:buFont typeface="Arial" panose="020B0604020202020204" pitchFamily="34" charset="0"/>
              <a:buChar char="•"/>
            </a:pPr>
            <a:r>
              <a:rPr lang="en-US" dirty="0"/>
              <a:t>Especially when the low-dimensional state is increased to 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Switching GPR for a neural network did not improve the results</a:t>
            </a:r>
          </a:p>
        </p:txBody>
      </p:sp>
    </p:spTree>
    <p:extLst>
      <p:ext uri="{BB962C8B-B14F-4D97-AF65-F5344CB8AC3E}">
        <p14:creationId xmlns:p14="http://schemas.microsoft.com/office/powerpoint/2010/main" val="1640840896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CHREST- Formal</Template>
  <TotalTime>5098</TotalTime>
  <Words>845</Words>
  <Application>Microsoft Office PowerPoint</Application>
  <PresentationFormat>Widescreen</PresentationFormat>
  <Paragraphs>101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Georgia</vt:lpstr>
      <vt:lpstr>LucidaGrande</vt:lpstr>
      <vt:lpstr>UB Powerpoint Template</vt:lpstr>
      <vt:lpstr>Machine Learning Strategies for Chemistry Tabulation and Lookup</vt:lpstr>
      <vt:lpstr>Turbulent Combustion Modeling</vt:lpstr>
      <vt:lpstr>Reducing Chemistry</vt:lpstr>
      <vt:lpstr>Example of existing approaches</vt:lpstr>
      <vt:lpstr>Run-time lookup</vt:lpstr>
      <vt:lpstr>Issues</vt:lpstr>
      <vt:lpstr>Proposed Machine Learning Based Framework 1</vt:lpstr>
      <vt:lpstr>Proposed Machine Learning Based Framework 1</vt:lpstr>
      <vt:lpstr>Results so far</vt:lpstr>
      <vt:lpstr>Proposed Machine Learning Based Framework 2</vt:lpstr>
      <vt:lpstr>Proposed Machine Learning Based Framework 2</vt:lpstr>
      <vt:lpstr>Proposed Machine Learning Based Framework 2</vt:lpstr>
      <vt:lpstr>Proposed Machine Learning Based Framework 2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Amol Salunkhe</dc:creator>
  <cp:lastModifiedBy>Amol Salunkhe</cp:lastModifiedBy>
  <cp:revision>79</cp:revision>
  <dcterms:created xsi:type="dcterms:W3CDTF">2020-01-11T22:44:41Z</dcterms:created>
  <dcterms:modified xsi:type="dcterms:W3CDTF">2021-06-11T17:31:07Z</dcterms:modified>
</cp:coreProperties>
</file>